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58" r:id="rId3"/>
    <p:sldId id="259" r:id="rId4"/>
    <p:sldId id="257" r:id="rId5"/>
    <p:sldId id="260" r:id="rId6"/>
    <p:sldId id="262" r:id="rId7"/>
    <p:sldId id="261" r:id="rId8"/>
    <p:sldId id="263" r:id="rId9"/>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3488" y="0"/>
            <a:ext cx="2887662" cy="496888"/>
          </a:xfrm>
          <a:prstGeom prst="rect">
            <a:avLst/>
          </a:prstGeom>
        </p:spPr>
        <p:txBody>
          <a:bodyPr vert="horz" lIns="91440" tIns="45720" rIns="91440" bIns="45720" rtlCol="0"/>
          <a:lstStyle>
            <a:lvl1pPr algn="r">
              <a:defRPr sz="1200"/>
            </a:lvl1pPr>
          </a:lstStyle>
          <a:p>
            <a:fld id="{DBDB7377-82D8-4FDD-A28B-B8EDC2C408AC}" type="datetimeFigureOut">
              <a:rPr lang="en-GB" smtClean="0"/>
              <a:t>05/Apr/2019</a:t>
            </a:fld>
            <a:endParaRPr lang="en-GB"/>
          </a:p>
        </p:txBody>
      </p:sp>
      <p:sp>
        <p:nvSpPr>
          <p:cNvPr id="4" name="Footer Placeholder 3"/>
          <p:cNvSpPr>
            <a:spLocks noGrp="1"/>
          </p:cNvSpPr>
          <p:nvPr>
            <p:ph type="ftr" sz="quarter" idx="2"/>
          </p:nvPr>
        </p:nvSpPr>
        <p:spPr>
          <a:xfrm>
            <a:off x="0" y="9428163"/>
            <a:ext cx="2887663"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3488" y="9428163"/>
            <a:ext cx="2887662" cy="496887"/>
          </a:xfrm>
          <a:prstGeom prst="rect">
            <a:avLst/>
          </a:prstGeom>
        </p:spPr>
        <p:txBody>
          <a:bodyPr vert="horz" lIns="91440" tIns="45720" rIns="91440" bIns="45720" rtlCol="0" anchor="b"/>
          <a:lstStyle>
            <a:lvl1pPr algn="r">
              <a:defRPr sz="1200"/>
            </a:lvl1pPr>
          </a:lstStyle>
          <a:p>
            <a:fld id="{1B7BEA73-BDE2-4294-9245-829476BA0947}" type="slidenum">
              <a:rPr lang="en-GB" smtClean="0"/>
              <a:t>‹#›</a:t>
            </a:fld>
            <a:endParaRPr lang="en-GB"/>
          </a:p>
        </p:txBody>
      </p:sp>
    </p:spTree>
    <p:extLst>
      <p:ext uri="{BB962C8B-B14F-4D97-AF65-F5344CB8AC3E}">
        <p14:creationId xmlns:p14="http://schemas.microsoft.com/office/powerpoint/2010/main" val="21306823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3488" y="0"/>
            <a:ext cx="2887662" cy="496888"/>
          </a:xfrm>
          <a:prstGeom prst="rect">
            <a:avLst/>
          </a:prstGeom>
        </p:spPr>
        <p:txBody>
          <a:bodyPr vert="horz" lIns="91440" tIns="45720" rIns="91440" bIns="45720" rtlCol="0"/>
          <a:lstStyle>
            <a:lvl1pPr algn="r">
              <a:defRPr sz="1200"/>
            </a:lvl1pPr>
          </a:lstStyle>
          <a:p>
            <a:fld id="{14ACECA2-6FF4-438A-8BC1-76F2A4947E29}" type="datetimeFigureOut">
              <a:rPr lang="en-GB" smtClean="0"/>
              <a:t>05/Apr/2019</a:t>
            </a:fld>
            <a:endParaRPr lang="en-GB"/>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750" y="4714875"/>
            <a:ext cx="5329238"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163"/>
            <a:ext cx="2887663"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3488" y="9428163"/>
            <a:ext cx="2887662" cy="496887"/>
          </a:xfrm>
          <a:prstGeom prst="rect">
            <a:avLst/>
          </a:prstGeom>
        </p:spPr>
        <p:txBody>
          <a:bodyPr vert="horz" lIns="91440" tIns="45720" rIns="91440" bIns="45720" rtlCol="0" anchor="b"/>
          <a:lstStyle>
            <a:lvl1pPr algn="r">
              <a:defRPr sz="1200"/>
            </a:lvl1pPr>
          </a:lstStyle>
          <a:p>
            <a:fld id="{DBECDFF8-AE94-4C4F-8DA5-FE2FF1CFB125}" type="slidenum">
              <a:rPr lang="en-GB" smtClean="0"/>
              <a:t>‹#›</a:t>
            </a:fld>
            <a:endParaRPr lang="en-GB"/>
          </a:p>
        </p:txBody>
      </p:sp>
    </p:spTree>
    <p:extLst>
      <p:ext uri="{BB962C8B-B14F-4D97-AF65-F5344CB8AC3E}">
        <p14:creationId xmlns:p14="http://schemas.microsoft.com/office/powerpoint/2010/main" val="3769347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C67EAA-2D6D-494F-9B45-ACC54BB9C8DE}" type="slidenum">
              <a:rPr lang="en-GB" smtClean="0"/>
              <a:pPr/>
              <a:t>1</a:t>
            </a:fld>
            <a:endParaRPr lang="en-GB"/>
          </a:p>
        </p:txBody>
      </p:sp>
    </p:spTree>
    <p:extLst>
      <p:ext uri="{BB962C8B-B14F-4D97-AF65-F5344CB8AC3E}">
        <p14:creationId xmlns:p14="http://schemas.microsoft.com/office/powerpoint/2010/main" val="163372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was</a:t>
            </a:r>
            <a:r>
              <a:rPr lang="en-GB" baseline="0" dirty="0"/>
              <a:t> the key driver for me to carry out the research.  In my role as a quality assurance tutor for the university I had visited many schools where it struck me that the trainees’ experience on placement and sometimes their ability to progress was subject to the quality of mentoring they received in school.  The relationship of the mentor and the trainee as mentee seemed to be pivotal in underpinning a good quality training experience.  If this were the case then the implications were that as an initial teacher education provider who worked in partnership with schools we had an obligation </a:t>
            </a:r>
            <a:r>
              <a:rPr lang="en-GB" b="1" baseline="0" dirty="0"/>
              <a:t>to provide high quality training to mentors in school,  we needed to monitor the quality of training carefully,  we needed to train our trainees to be good mentees and we needed to build this on what we know about coaching and mentoring models, theory and practice.  </a:t>
            </a:r>
          </a:p>
          <a:p>
            <a:r>
              <a:rPr lang="en-GB" b="0" baseline="0" dirty="0"/>
              <a:t>I was also aware that some mentors appeared to have what seemed natural and intuitive skills of mentoring whereas and appeared to nurture the trainees very easily and knew how to respond to the mentees developing needs.  This was an area for consideration too – are there inherent skills that highly skilled mentors have?  Or is it more than this is it dependent on their levels of emotional intelligence?  These were other factors I wanted to pursue in the research. </a:t>
            </a:r>
            <a:endParaRPr lang="en-GB" b="0" dirty="0"/>
          </a:p>
        </p:txBody>
      </p:sp>
      <p:sp>
        <p:nvSpPr>
          <p:cNvPr id="4" name="Slide Number Placeholder 3"/>
          <p:cNvSpPr>
            <a:spLocks noGrp="1"/>
          </p:cNvSpPr>
          <p:nvPr>
            <p:ph type="sldNum" sz="quarter" idx="10"/>
          </p:nvPr>
        </p:nvSpPr>
        <p:spPr/>
        <p:txBody>
          <a:bodyPr/>
          <a:lstStyle/>
          <a:p>
            <a:fld id="{41C67EAA-2D6D-494F-9B45-ACC54BB9C8DE}" type="slidenum">
              <a:rPr lang="en-GB" smtClean="0"/>
              <a:pPr/>
              <a:t>2</a:t>
            </a:fld>
            <a:endParaRPr lang="en-GB"/>
          </a:p>
        </p:txBody>
      </p:sp>
    </p:spTree>
    <p:extLst>
      <p:ext uri="{BB962C8B-B14F-4D97-AF65-F5344CB8AC3E}">
        <p14:creationId xmlns:p14="http://schemas.microsoft.com/office/powerpoint/2010/main" val="3817849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the researcher</a:t>
            </a:r>
            <a:r>
              <a:rPr lang="en-GB" baseline="0" dirty="0"/>
              <a:t> I was driven by the desire to improve my personal practice and to contribute to the development of professional knowledge and understanding and to action change.  The research project called for participation of and collaboration between me as the researcher, practitioner and other interested stakeholders </a:t>
            </a:r>
            <a:r>
              <a:rPr lang="en-GB" baseline="0" dirty="0" err="1"/>
              <a:t>i.e</a:t>
            </a:r>
            <a:r>
              <a:rPr lang="en-GB" baseline="0" dirty="0"/>
              <a:t> – the university, partnership schools. </a:t>
            </a:r>
            <a:r>
              <a:rPr lang="en-GB" baseline="0" dirty="0" err="1"/>
              <a:t>Headteachers</a:t>
            </a:r>
            <a:r>
              <a:rPr lang="en-GB" baseline="0" dirty="0"/>
              <a:t>, mentors and trainees.  I wanted to analyse current mentoring practice in schools and collect data from participants who are currently engaged in mentoring.</a:t>
            </a:r>
          </a:p>
          <a:p>
            <a:r>
              <a:rPr lang="en-GB" baseline="0" dirty="0"/>
              <a:t>3 groups of participants were questioned – the trainees via a </a:t>
            </a:r>
            <a:r>
              <a:rPr lang="en-GB" baseline="0" dirty="0" err="1"/>
              <a:t>questionaire</a:t>
            </a:r>
            <a:endParaRPr lang="en-GB" baseline="0" dirty="0"/>
          </a:p>
          <a:p>
            <a:r>
              <a:rPr lang="en-GB" baseline="0" dirty="0"/>
              <a:t>The school based mentors via the same </a:t>
            </a:r>
            <a:r>
              <a:rPr lang="en-GB" baseline="0" dirty="0" err="1"/>
              <a:t>questionaire</a:t>
            </a:r>
            <a:r>
              <a:rPr lang="en-GB" baseline="0" dirty="0"/>
              <a:t> </a:t>
            </a:r>
          </a:p>
          <a:p>
            <a:r>
              <a:rPr lang="en-GB" baseline="0" dirty="0"/>
              <a:t>And semi structured interviews which covered the same topic areas were undertaken with a university tutors whose role is to quality assure the mentoring in schools.  </a:t>
            </a:r>
          </a:p>
          <a:p>
            <a:r>
              <a:rPr lang="en-GB" baseline="0" dirty="0"/>
              <a:t>The literature review was used to triangulate the responses by drawing on theories and current practice. Same questionnaire for the trainees and mentors and the university tutors acts as link between mentors and trainees and occupy a neutral role this helped to triangulate the date from each source. </a:t>
            </a:r>
          </a:p>
          <a:p>
            <a:r>
              <a:rPr lang="en-GB" baseline="0" dirty="0"/>
              <a:t>The data was analysed using a constant comparative method to identify and common themes.  The themes were used to answer the key research questions.</a:t>
            </a:r>
          </a:p>
        </p:txBody>
      </p:sp>
      <p:sp>
        <p:nvSpPr>
          <p:cNvPr id="4" name="Slide Number Placeholder 3"/>
          <p:cNvSpPr>
            <a:spLocks noGrp="1"/>
          </p:cNvSpPr>
          <p:nvPr>
            <p:ph type="sldNum" sz="quarter" idx="10"/>
          </p:nvPr>
        </p:nvSpPr>
        <p:spPr/>
        <p:txBody>
          <a:bodyPr/>
          <a:lstStyle/>
          <a:p>
            <a:fld id="{41C67EAA-2D6D-494F-9B45-ACC54BB9C8DE}" type="slidenum">
              <a:rPr lang="en-GB" smtClean="0"/>
              <a:pPr/>
              <a:t>3</a:t>
            </a:fld>
            <a:endParaRPr lang="en-GB"/>
          </a:p>
        </p:txBody>
      </p:sp>
    </p:spTree>
    <p:extLst>
      <p:ext uri="{BB962C8B-B14F-4D97-AF65-F5344CB8AC3E}">
        <p14:creationId xmlns:p14="http://schemas.microsoft.com/office/powerpoint/2010/main" val="2505365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a:solidFill>
                  <a:srgbClr val="002060"/>
                </a:solidFill>
              </a:rPr>
              <a:t>What are the key skills required to be a mentor? </a:t>
            </a:r>
          </a:p>
          <a:p>
            <a:pPr lvl="0"/>
            <a:r>
              <a:rPr lang="en-GB" dirty="0">
                <a:solidFill>
                  <a:srgbClr val="002060"/>
                </a:solidFill>
              </a:rPr>
              <a:t>Do mentors and trainees agree on the requisite skills for a mentor?</a:t>
            </a:r>
          </a:p>
          <a:p>
            <a:pPr lvl="0"/>
            <a:r>
              <a:rPr lang="en-GB" dirty="0">
                <a:solidFill>
                  <a:srgbClr val="002060"/>
                </a:solidFill>
              </a:rPr>
              <a:t>What issues are there for mentor training?</a:t>
            </a:r>
          </a:p>
          <a:p>
            <a:endParaRPr lang="en-GB" dirty="0"/>
          </a:p>
        </p:txBody>
      </p:sp>
      <p:sp>
        <p:nvSpPr>
          <p:cNvPr id="4" name="Slide Number Placeholder 3"/>
          <p:cNvSpPr>
            <a:spLocks noGrp="1"/>
          </p:cNvSpPr>
          <p:nvPr>
            <p:ph type="sldNum" sz="quarter" idx="10"/>
          </p:nvPr>
        </p:nvSpPr>
        <p:spPr/>
        <p:txBody>
          <a:bodyPr/>
          <a:lstStyle/>
          <a:p>
            <a:fld id="{41C67EAA-2D6D-494F-9B45-ACC54BB9C8DE}" type="slidenum">
              <a:rPr lang="en-GB" smtClean="0"/>
              <a:pPr/>
              <a:t>4</a:t>
            </a:fld>
            <a:endParaRPr lang="en-GB"/>
          </a:p>
        </p:txBody>
      </p:sp>
    </p:spTree>
    <p:extLst>
      <p:ext uri="{BB962C8B-B14F-4D97-AF65-F5344CB8AC3E}">
        <p14:creationId xmlns:p14="http://schemas.microsoft.com/office/powerpoint/2010/main" val="1716394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C67EAA-2D6D-494F-9B45-ACC54BB9C8DE}" type="slidenum">
              <a:rPr lang="en-GB" smtClean="0"/>
              <a:pPr/>
              <a:t>5</a:t>
            </a:fld>
            <a:endParaRPr lang="en-GB"/>
          </a:p>
        </p:txBody>
      </p:sp>
    </p:spTree>
    <p:extLst>
      <p:ext uri="{BB962C8B-B14F-4D97-AF65-F5344CB8AC3E}">
        <p14:creationId xmlns:p14="http://schemas.microsoft.com/office/powerpoint/2010/main" val="4002625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a:t>
            </a:r>
            <a:r>
              <a:rPr lang="en-GB" baseline="0" dirty="0"/>
              <a:t> are parallels in the results with  demonstrating a positive attitude, being motivating and trustworthy highlighted as key skills and caring about the trainee’s progress.  </a:t>
            </a:r>
          </a:p>
          <a:p>
            <a:r>
              <a:rPr lang="en-GB" baseline="0" dirty="0"/>
              <a:t>Whilst the trainees felt that sharing skills and providing feedback as </a:t>
            </a:r>
            <a:r>
              <a:rPr lang="en-GB" baseline="0" dirty="0" err="1"/>
              <a:t>esssential</a:t>
            </a:r>
            <a:r>
              <a:rPr lang="en-GB" baseline="0" dirty="0"/>
              <a:t> and the mentors </a:t>
            </a:r>
            <a:r>
              <a:rPr lang="en-GB" baseline="0" dirty="0" err="1"/>
              <a:t>staing</a:t>
            </a:r>
            <a:r>
              <a:rPr lang="en-GB" baseline="0" dirty="0"/>
              <a:t>  that time and good listening skills and being </a:t>
            </a:r>
            <a:r>
              <a:rPr lang="en-GB" baseline="0" dirty="0" err="1"/>
              <a:t>abkle</a:t>
            </a:r>
            <a:r>
              <a:rPr lang="en-GB" baseline="0" dirty="0"/>
              <a:t> to </a:t>
            </a:r>
            <a:r>
              <a:rPr lang="en-GB" baseline="0" dirty="0" err="1"/>
              <a:t>critiicise</a:t>
            </a:r>
            <a:r>
              <a:rPr lang="en-GB" baseline="0" dirty="0"/>
              <a:t> constructively as important. </a:t>
            </a:r>
          </a:p>
          <a:p>
            <a:r>
              <a:rPr lang="en-GB" dirty="0"/>
              <a:t>It</a:t>
            </a:r>
            <a:r>
              <a:rPr lang="en-GB" baseline="0" dirty="0"/>
              <a:t> might be said that the reason for the trainees responses lie in the fact that they see themselves in the ‘apprentice’ role in school and thus seek feedback and the sharing of skills from the mentor</a:t>
            </a:r>
          </a:p>
          <a:p>
            <a:r>
              <a:rPr lang="en-GB" baseline="0" dirty="0"/>
              <a:t>Whereas, the mentor values having time to meet with the trainee and be to share skills and offer constructive criticism in order to develop them as a teacher.  </a:t>
            </a:r>
            <a:endParaRPr lang="en-GB" dirty="0"/>
          </a:p>
        </p:txBody>
      </p:sp>
      <p:sp>
        <p:nvSpPr>
          <p:cNvPr id="4" name="Slide Number Placeholder 3"/>
          <p:cNvSpPr>
            <a:spLocks noGrp="1"/>
          </p:cNvSpPr>
          <p:nvPr>
            <p:ph type="sldNum" sz="quarter" idx="10"/>
          </p:nvPr>
        </p:nvSpPr>
        <p:spPr/>
        <p:txBody>
          <a:bodyPr/>
          <a:lstStyle/>
          <a:p>
            <a:fld id="{41C67EAA-2D6D-494F-9B45-ACC54BB9C8DE}" type="slidenum">
              <a:rPr lang="en-GB" smtClean="0"/>
              <a:pPr/>
              <a:t>6</a:t>
            </a:fld>
            <a:endParaRPr lang="en-GB"/>
          </a:p>
        </p:txBody>
      </p:sp>
    </p:spTree>
    <p:extLst>
      <p:ext uri="{BB962C8B-B14F-4D97-AF65-F5344CB8AC3E}">
        <p14:creationId xmlns:p14="http://schemas.microsoft.com/office/powerpoint/2010/main" val="2093166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Does the</a:t>
            </a:r>
            <a:r>
              <a:rPr lang="en-GB" baseline="0" dirty="0"/>
              <a:t> profile of mentoring need to be raised in schools?  What is in place in school where good quality mentoring is taking place?</a:t>
            </a:r>
          </a:p>
          <a:p>
            <a:r>
              <a:rPr lang="en-GB" baseline="0" dirty="0"/>
              <a:t>Future research will be a case study in good mentoring in practice to reveal what is happening in school to facilitate good quality mentoring to take place</a:t>
            </a:r>
          </a:p>
          <a:p>
            <a:endParaRPr lang="en-GB" dirty="0"/>
          </a:p>
        </p:txBody>
      </p:sp>
      <p:sp>
        <p:nvSpPr>
          <p:cNvPr id="4" name="Slide Number Placeholder 3"/>
          <p:cNvSpPr>
            <a:spLocks noGrp="1"/>
          </p:cNvSpPr>
          <p:nvPr>
            <p:ph type="sldNum" sz="quarter" idx="10"/>
          </p:nvPr>
        </p:nvSpPr>
        <p:spPr/>
        <p:txBody>
          <a:bodyPr/>
          <a:lstStyle/>
          <a:p>
            <a:fld id="{41C67EAA-2D6D-494F-9B45-ACC54BB9C8DE}" type="slidenum">
              <a:rPr lang="en-GB" smtClean="0"/>
              <a:pPr/>
              <a:t>7</a:t>
            </a:fld>
            <a:endParaRPr lang="en-GB"/>
          </a:p>
        </p:txBody>
      </p:sp>
    </p:spTree>
    <p:extLst>
      <p:ext uri="{BB962C8B-B14F-4D97-AF65-F5344CB8AC3E}">
        <p14:creationId xmlns:p14="http://schemas.microsoft.com/office/powerpoint/2010/main" val="1163337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9592" y="2130425"/>
            <a:ext cx="7558608" cy="1470025"/>
          </a:xfrm>
        </p:spPr>
        <p:txBody>
          <a:bodyPr/>
          <a:lstStyle/>
          <a:p>
            <a:r>
              <a:rPr lang="en-US"/>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
        <p:nvSpPr>
          <p:cNvPr id="4" name="Date Placeholder 3"/>
          <p:cNvSpPr>
            <a:spLocks noGrp="1"/>
          </p:cNvSpPr>
          <p:nvPr>
            <p:ph type="dt" sz="half" idx="10"/>
          </p:nvPr>
        </p:nvSpPr>
        <p:spPr/>
        <p:txBody>
          <a:bodyPr/>
          <a:lstStyle/>
          <a:p>
            <a:fld id="{FBADB5B6-8196-4B20-9564-0AC3A548B453}" type="datetimeFigureOut">
              <a:rPr lang="en-GB" smtClean="0"/>
              <a:pPr/>
              <a:t>05/Apr/2019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ACFB7E-2661-4768-8643-25FCC6652AC9}" type="slidenum">
              <a:rPr lang="en-GB" smtClean="0"/>
              <a:pPr/>
              <a:t>‹#›</a:t>
            </a:fld>
            <a:endParaRPr lang="en-GB"/>
          </a:p>
        </p:txBody>
      </p:sp>
      <p:pic>
        <p:nvPicPr>
          <p:cNvPr id="8" name="Picture 7"/>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827584" y="188640"/>
            <a:ext cx="2953518" cy="772670"/>
          </a:xfrm>
          <a:prstGeom prst="rect">
            <a:avLst/>
          </a:prstGeom>
        </p:spPr>
      </p:pic>
      <p:sp>
        <p:nvSpPr>
          <p:cNvPr id="9" name="Rectangle 8"/>
          <p:cNvSpPr/>
          <p:nvPr userDrawn="1"/>
        </p:nvSpPr>
        <p:spPr>
          <a:xfrm>
            <a:off x="0" y="0"/>
            <a:ext cx="611560" cy="6858000"/>
          </a:xfrm>
          <a:prstGeom prst="rect">
            <a:avLst/>
          </a:prstGeom>
          <a:solidFill>
            <a:srgbClr val="98003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0" name="Rectangle 9"/>
          <p:cNvSpPr/>
          <p:nvPr userDrawn="1"/>
        </p:nvSpPr>
        <p:spPr>
          <a:xfrm>
            <a:off x="-2336" y="6093296"/>
            <a:ext cx="9144000" cy="764704"/>
          </a:xfrm>
          <a:prstGeom prst="rect">
            <a:avLst/>
          </a:prstGeom>
          <a:solidFill>
            <a:srgbClr val="101557"/>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11" name="Rectangle 10"/>
          <p:cNvSpPr/>
          <p:nvPr userDrawn="1"/>
        </p:nvSpPr>
        <p:spPr>
          <a:xfrm>
            <a:off x="1960" y="1124744"/>
            <a:ext cx="9144000" cy="144016"/>
          </a:xfrm>
          <a:prstGeom prst="rect">
            <a:avLst/>
          </a:prstGeom>
          <a:solidFill>
            <a:srgbClr val="101557"/>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pic>
        <p:nvPicPr>
          <p:cNvPr id="12" name="Picture 11"/>
          <p:cNvPicPr>
            <a:picLocks noChangeAspect="1"/>
          </p:cNvPicPr>
          <p:nvPr userDrawn="1"/>
        </p:nvPicPr>
        <p:blipFill>
          <a:blip cstate="print">
            <a:extLst>
              <a:ext uri="{28A0092B-C50C-407E-A947-70E740481C1C}">
                <a14:useLocalDpi xmlns:a14="http://schemas.microsoft.com/office/drawing/2010/main" val="0"/>
              </a:ext>
            </a:extLst>
          </a:blip>
          <a:stretch>
            <a:fillRect/>
          </a:stretch>
        </p:blipFill>
        <p:spPr>
          <a:xfrm>
            <a:off x="6660232" y="6191721"/>
            <a:ext cx="2376264" cy="621655"/>
          </a:xfrm>
          <a:prstGeom prst="rect">
            <a:avLst/>
          </a:prstGeom>
        </p:spPr>
      </p:pic>
    </p:spTree>
    <p:extLst>
      <p:ext uri="{BB962C8B-B14F-4D97-AF65-F5344CB8AC3E}">
        <p14:creationId xmlns:p14="http://schemas.microsoft.com/office/powerpoint/2010/main" val="4290731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ADB5B6-8196-4B20-9564-0AC3A548B453}" type="datetimeFigureOut">
              <a:rPr lang="en-GB" smtClean="0"/>
              <a:pPr/>
              <a:t>05/Apr/2019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ACFB7E-2661-4768-8643-25FCC6652AC9}" type="slidenum">
              <a:rPr lang="en-GB" smtClean="0"/>
              <a:pPr/>
              <a:t>‹#›</a:t>
            </a:fld>
            <a:endParaRPr lang="en-GB"/>
          </a:p>
        </p:txBody>
      </p:sp>
    </p:spTree>
    <p:extLst>
      <p:ext uri="{BB962C8B-B14F-4D97-AF65-F5344CB8AC3E}">
        <p14:creationId xmlns:p14="http://schemas.microsoft.com/office/powerpoint/2010/main" val="403281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7006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5800" y="41148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4BFBC22-FC78-4546-B098-4F3C886E13E1}" type="slidenum">
              <a:rPr lang="en-GB"/>
              <a:pPr/>
              <a:t>‹#›</a:t>
            </a:fld>
            <a:endParaRPr lang="en-GB"/>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ADB5B6-8196-4B20-9564-0AC3A548B453}" type="datetimeFigureOut">
              <a:rPr lang="en-GB" smtClean="0"/>
              <a:pPr/>
              <a:t>05/Apr/2019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ACFB7E-2661-4768-8643-25FCC6652AC9}" type="slidenum">
              <a:rPr lang="en-GB" smtClean="0"/>
              <a:pPr/>
              <a:t>‹#›</a:t>
            </a:fld>
            <a:endParaRPr lang="en-GB"/>
          </a:p>
        </p:txBody>
      </p:sp>
    </p:spTree>
    <p:extLst>
      <p:ext uri="{BB962C8B-B14F-4D97-AF65-F5344CB8AC3E}">
        <p14:creationId xmlns:p14="http://schemas.microsoft.com/office/powerpoint/2010/main" val="934598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ADB5B6-8196-4B20-9564-0AC3A548B453}" type="datetimeFigureOut">
              <a:rPr lang="en-GB" smtClean="0"/>
              <a:pPr/>
              <a:t>05/Apr/2019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ACFB7E-2661-4768-8643-25FCC6652AC9}" type="slidenum">
              <a:rPr lang="en-GB" smtClean="0"/>
              <a:pPr/>
              <a:t>‹#›</a:t>
            </a:fld>
            <a:endParaRPr lang="en-GB"/>
          </a:p>
        </p:txBody>
      </p:sp>
    </p:spTree>
    <p:extLst>
      <p:ext uri="{BB962C8B-B14F-4D97-AF65-F5344CB8AC3E}">
        <p14:creationId xmlns:p14="http://schemas.microsoft.com/office/powerpoint/2010/main" val="2107876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3568" y="141277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74568" y="141277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BADB5B6-8196-4B20-9564-0AC3A548B453}" type="datetimeFigureOut">
              <a:rPr lang="en-GB" smtClean="0"/>
              <a:pPr/>
              <a:t>05/Apr/2019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ACFB7E-2661-4768-8643-25FCC6652AC9}" type="slidenum">
              <a:rPr lang="en-GB" smtClean="0"/>
              <a:pPr/>
              <a:t>‹#›</a:t>
            </a:fld>
            <a:endParaRPr lang="en-GB"/>
          </a:p>
        </p:txBody>
      </p:sp>
    </p:spTree>
    <p:extLst>
      <p:ext uri="{BB962C8B-B14F-4D97-AF65-F5344CB8AC3E}">
        <p14:creationId xmlns:p14="http://schemas.microsoft.com/office/powerpoint/2010/main" val="369139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83568" y="135823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3568" y="199799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871393" y="135823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71393" y="199799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BADB5B6-8196-4B20-9564-0AC3A548B453}" type="datetimeFigureOut">
              <a:rPr lang="en-GB" smtClean="0"/>
              <a:pPr/>
              <a:t>05/Apr/2019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ACFB7E-2661-4768-8643-25FCC6652AC9}" type="slidenum">
              <a:rPr lang="en-GB" smtClean="0"/>
              <a:pPr/>
              <a:t>‹#›</a:t>
            </a:fld>
            <a:endParaRPr lang="en-GB"/>
          </a:p>
        </p:txBody>
      </p:sp>
    </p:spTree>
    <p:extLst>
      <p:ext uri="{BB962C8B-B14F-4D97-AF65-F5344CB8AC3E}">
        <p14:creationId xmlns:p14="http://schemas.microsoft.com/office/powerpoint/2010/main" val="398465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BADB5B6-8196-4B20-9564-0AC3A548B453}" type="datetimeFigureOut">
              <a:rPr lang="en-GB" smtClean="0"/>
              <a:pPr/>
              <a:t>05/Apr/2019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ACFB7E-2661-4768-8643-25FCC6652AC9}" type="slidenum">
              <a:rPr lang="en-GB" smtClean="0"/>
              <a:pPr/>
              <a:t>‹#›</a:t>
            </a:fld>
            <a:endParaRPr lang="en-GB"/>
          </a:p>
        </p:txBody>
      </p:sp>
    </p:spTree>
    <p:extLst>
      <p:ext uri="{BB962C8B-B14F-4D97-AF65-F5344CB8AC3E}">
        <p14:creationId xmlns:p14="http://schemas.microsoft.com/office/powerpoint/2010/main" val="2027185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ADB5B6-8196-4B20-9564-0AC3A548B453}" type="datetimeFigureOut">
              <a:rPr lang="en-GB" smtClean="0"/>
              <a:pPr/>
              <a:t>05/Apr/2019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ACFB7E-2661-4768-8643-25FCC6652AC9}" type="slidenum">
              <a:rPr lang="en-GB" smtClean="0"/>
              <a:pPr/>
              <a:t>‹#›</a:t>
            </a:fld>
            <a:endParaRPr lang="en-GB"/>
          </a:p>
        </p:txBody>
      </p:sp>
    </p:spTree>
    <p:extLst>
      <p:ext uri="{BB962C8B-B14F-4D97-AF65-F5344CB8AC3E}">
        <p14:creationId xmlns:p14="http://schemas.microsoft.com/office/powerpoint/2010/main" val="1181389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8136904" cy="792088"/>
          </a:xfrm>
        </p:spPr>
        <p:txBody>
          <a:bodyPr anchor="b"/>
          <a:lstStyle>
            <a:lvl1pPr algn="l">
              <a:defRPr sz="2000" b="1"/>
            </a:lvl1pPr>
          </a:lstStyle>
          <a:p>
            <a:r>
              <a:rPr lang="en-US"/>
              <a:t>Click to edit Master title style</a:t>
            </a:r>
            <a:endParaRPr lang="en-GB" dirty="0"/>
          </a:p>
        </p:txBody>
      </p:sp>
      <p:sp>
        <p:nvSpPr>
          <p:cNvPr id="3" name="Content Placeholder 2"/>
          <p:cNvSpPr>
            <a:spLocks noGrp="1"/>
          </p:cNvSpPr>
          <p:nvPr>
            <p:ph idx="1"/>
          </p:nvPr>
        </p:nvSpPr>
        <p:spPr>
          <a:xfrm>
            <a:off x="3801418" y="1340768"/>
            <a:ext cx="5111750" cy="47009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83568" y="135069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ADB5B6-8196-4B20-9564-0AC3A548B453}" type="datetimeFigureOut">
              <a:rPr lang="en-GB" smtClean="0"/>
              <a:pPr/>
              <a:t>05/Apr/2019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ACFB7E-2661-4768-8643-25FCC6652AC9}" type="slidenum">
              <a:rPr lang="en-GB" smtClean="0"/>
              <a:pPr/>
              <a:t>‹#›</a:t>
            </a:fld>
            <a:endParaRPr lang="en-GB"/>
          </a:p>
        </p:txBody>
      </p:sp>
    </p:spTree>
    <p:extLst>
      <p:ext uri="{BB962C8B-B14F-4D97-AF65-F5344CB8AC3E}">
        <p14:creationId xmlns:p14="http://schemas.microsoft.com/office/powerpoint/2010/main" val="207427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3568" y="5517232"/>
            <a:ext cx="5486400" cy="49817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683568" y="1330424"/>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6407696" y="1484784"/>
            <a:ext cx="2556792" cy="396044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ADB5B6-8196-4B20-9564-0AC3A548B453}" type="datetimeFigureOut">
              <a:rPr lang="en-GB" smtClean="0"/>
              <a:pPr/>
              <a:t>05/Apr/2019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ACFB7E-2661-4768-8643-25FCC6652AC9}" type="slidenum">
              <a:rPr lang="en-GB" smtClean="0"/>
              <a:pPr/>
              <a:t>‹#›</a:t>
            </a:fld>
            <a:endParaRPr lang="en-GB"/>
          </a:p>
        </p:txBody>
      </p:sp>
    </p:spTree>
    <p:extLst>
      <p:ext uri="{BB962C8B-B14F-4D97-AF65-F5344CB8AC3E}">
        <p14:creationId xmlns:p14="http://schemas.microsoft.com/office/powerpoint/2010/main" val="1649142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13"/>
          <p:cNvSpPr/>
          <p:nvPr/>
        </p:nvSpPr>
        <p:spPr>
          <a:xfrm>
            <a:off x="0" y="0"/>
            <a:ext cx="611560" cy="6858000"/>
          </a:xfrm>
          <a:prstGeom prst="rect">
            <a:avLst/>
          </a:prstGeom>
          <a:solidFill>
            <a:srgbClr val="980031"/>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Placeholder 1"/>
          <p:cNvSpPr>
            <a:spLocks noGrp="1"/>
          </p:cNvSpPr>
          <p:nvPr>
            <p:ph type="title"/>
          </p:nvPr>
        </p:nvSpPr>
        <p:spPr>
          <a:xfrm>
            <a:off x="683568" y="116632"/>
            <a:ext cx="8280920" cy="936104"/>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83568" y="1484784"/>
            <a:ext cx="8003232" cy="446449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Rectangle 11"/>
          <p:cNvSpPr/>
          <p:nvPr/>
        </p:nvSpPr>
        <p:spPr>
          <a:xfrm>
            <a:off x="-2336" y="6093296"/>
            <a:ext cx="9144000" cy="764704"/>
          </a:xfrm>
          <a:prstGeom prst="rect">
            <a:avLst/>
          </a:prstGeom>
          <a:solidFill>
            <a:srgbClr val="101557"/>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sp>
        <p:nvSpPr>
          <p:cNvPr id="4" name="Date Placeholder 3"/>
          <p:cNvSpPr>
            <a:spLocks noGrp="1"/>
          </p:cNvSpPr>
          <p:nvPr>
            <p:ph type="dt" sz="half" idx="2"/>
          </p:nvPr>
        </p:nvSpPr>
        <p:spPr>
          <a:xfrm>
            <a:off x="683568" y="6356350"/>
            <a:ext cx="1152128"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ADB5B6-8196-4B20-9564-0AC3A548B453}" type="datetimeFigureOut">
              <a:rPr lang="en-GB" smtClean="0"/>
              <a:pPr/>
              <a:t>05/Apr/2019</a:t>
            </a:fld>
            <a:endParaRPr lang="en-GB" dirty="0"/>
          </a:p>
        </p:txBody>
      </p:sp>
      <p:sp>
        <p:nvSpPr>
          <p:cNvPr id="5" name="Footer Placeholder 4"/>
          <p:cNvSpPr>
            <a:spLocks noGrp="1"/>
          </p:cNvSpPr>
          <p:nvPr>
            <p:ph type="ftr" sz="quarter" idx="3"/>
          </p:nvPr>
        </p:nvSpPr>
        <p:spPr>
          <a:xfrm>
            <a:off x="2627784" y="631998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084168" y="6319985"/>
            <a:ext cx="44200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ACFB7E-2661-4768-8643-25FCC6652AC9}" type="slidenum">
              <a:rPr lang="en-GB" smtClean="0"/>
              <a:pPr/>
              <a:t>‹#›</a:t>
            </a:fld>
            <a:endParaRPr lang="en-GB" dirty="0"/>
          </a:p>
        </p:txBody>
      </p:sp>
      <p:sp>
        <p:nvSpPr>
          <p:cNvPr id="17" name="Rectangle 16"/>
          <p:cNvSpPr/>
          <p:nvPr/>
        </p:nvSpPr>
        <p:spPr>
          <a:xfrm>
            <a:off x="1960" y="1124744"/>
            <a:ext cx="9144000" cy="144016"/>
          </a:xfrm>
          <a:prstGeom prst="rect">
            <a:avLst/>
          </a:prstGeom>
          <a:solidFill>
            <a:srgbClr val="101557"/>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white"/>
              </a:solidFill>
              <a:effectLst/>
              <a:uLnTx/>
              <a:uFillTx/>
              <a:latin typeface="Calibri"/>
              <a:ea typeface="+mn-ea"/>
              <a:cs typeface="+mn-cs"/>
            </a:endParaRPr>
          </a:p>
        </p:txBody>
      </p:sp>
      <p:pic>
        <p:nvPicPr>
          <p:cNvPr id="19" name="Picture 18"/>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6660232" y="6191721"/>
            <a:ext cx="2376264" cy="621655"/>
          </a:xfrm>
          <a:prstGeom prst="rect">
            <a:avLst/>
          </a:prstGeom>
        </p:spPr>
      </p:pic>
    </p:spTree>
    <p:extLst>
      <p:ext uri="{BB962C8B-B14F-4D97-AF65-F5344CB8AC3E}">
        <p14:creationId xmlns:p14="http://schemas.microsoft.com/office/powerpoint/2010/main" val="1187679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624" y="1700808"/>
            <a:ext cx="7558608" cy="1758057"/>
          </a:xfrm>
        </p:spPr>
        <p:txBody>
          <a:bodyPr>
            <a:noAutofit/>
          </a:bodyPr>
          <a:lstStyle/>
          <a:p>
            <a:r>
              <a:rPr lang="en-GB" sz="3600" b="1" dirty="0">
                <a:solidFill>
                  <a:srgbClr val="002060"/>
                </a:solidFill>
                <a:latin typeface="+mn-lt"/>
              </a:rPr>
              <a:t>An examination of the perceived skills required to develop effective school-based mentoring relationships.</a:t>
            </a:r>
            <a:br>
              <a:rPr lang="en-GB" sz="3200" dirty="0">
                <a:solidFill>
                  <a:srgbClr val="002060"/>
                </a:solidFill>
                <a:latin typeface="+mn-lt"/>
              </a:rPr>
            </a:br>
            <a:endParaRPr lang="en-GB" sz="3200" dirty="0">
              <a:solidFill>
                <a:srgbClr val="002060"/>
              </a:solidFill>
              <a:latin typeface="+mn-lt"/>
            </a:endParaRPr>
          </a:p>
        </p:txBody>
      </p:sp>
      <p:sp>
        <p:nvSpPr>
          <p:cNvPr id="3" name="Subtitle 2"/>
          <p:cNvSpPr>
            <a:spLocks noGrp="1"/>
          </p:cNvSpPr>
          <p:nvPr>
            <p:ph type="subTitle" idx="1"/>
          </p:nvPr>
        </p:nvSpPr>
        <p:spPr>
          <a:xfrm>
            <a:off x="2843808" y="3992860"/>
            <a:ext cx="6400800" cy="1752600"/>
          </a:xfrm>
        </p:spPr>
        <p:txBody>
          <a:bodyPr/>
          <a:lstStyle/>
          <a:p>
            <a:r>
              <a:rPr lang="en-GB" b="1" dirty="0">
                <a:solidFill>
                  <a:srgbClr val="C00000"/>
                </a:solidFill>
              </a:rPr>
              <a:t>Clare Shaw </a:t>
            </a:r>
          </a:p>
          <a:p>
            <a:r>
              <a:rPr lang="en-GB" b="1" dirty="0">
                <a:solidFill>
                  <a:srgbClr val="C00000"/>
                </a:solidFill>
              </a:rPr>
              <a:t>9</a:t>
            </a:r>
            <a:r>
              <a:rPr lang="en-GB" b="1" baseline="30000" dirty="0">
                <a:solidFill>
                  <a:srgbClr val="C00000"/>
                </a:solidFill>
              </a:rPr>
              <a:t>th</a:t>
            </a:r>
            <a:r>
              <a:rPr lang="en-GB" b="1" dirty="0">
                <a:solidFill>
                  <a:srgbClr val="C00000"/>
                </a:solidFill>
              </a:rPr>
              <a:t> June 2016</a:t>
            </a:r>
          </a:p>
        </p:txBody>
      </p:sp>
      <p:pic>
        <p:nvPicPr>
          <p:cNvPr id="5" name="Picture 4" descr="Image result for mentoring students"/>
          <p:cNvPicPr/>
          <p:nvPr/>
        </p:nvPicPr>
        <p:blipFill>
          <a:blip>
            <a:extLst>
              <a:ext uri="{28A0092B-C50C-407E-A947-70E740481C1C}">
                <a14:useLocalDpi xmlns:a14="http://schemas.microsoft.com/office/drawing/2010/main" val="0"/>
              </a:ext>
            </a:extLst>
          </a:blip>
          <a:srcRect/>
          <a:stretch>
            <a:fillRect/>
          </a:stretch>
        </p:blipFill>
        <p:spPr bwMode="auto">
          <a:xfrm>
            <a:off x="1259632" y="4149080"/>
            <a:ext cx="2448272" cy="1440160"/>
          </a:xfrm>
          <a:prstGeom prst="rect">
            <a:avLst/>
          </a:prstGeom>
          <a:noFill/>
          <a:ln>
            <a:noFill/>
          </a:ln>
        </p:spPr>
      </p:pic>
    </p:spTree>
    <p:extLst>
      <p:ext uri="{BB962C8B-B14F-4D97-AF65-F5344CB8AC3E}">
        <p14:creationId xmlns:p14="http://schemas.microsoft.com/office/powerpoint/2010/main" val="2816441787"/>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Key driver</a:t>
            </a:r>
          </a:p>
        </p:txBody>
      </p:sp>
      <p:sp>
        <p:nvSpPr>
          <p:cNvPr id="3" name="Content Placeholder 2"/>
          <p:cNvSpPr>
            <a:spLocks noGrp="1"/>
          </p:cNvSpPr>
          <p:nvPr>
            <p:ph idx="1"/>
          </p:nvPr>
        </p:nvSpPr>
        <p:spPr/>
        <p:txBody>
          <a:bodyPr/>
          <a:lstStyle/>
          <a:p>
            <a:r>
              <a:rPr lang="en-GB" dirty="0"/>
              <a:t>Megginson </a:t>
            </a:r>
            <a:r>
              <a:rPr lang="en-GB" i="1" dirty="0"/>
              <a:t>et al.</a:t>
            </a:r>
            <a:r>
              <a:rPr lang="en-GB" dirty="0"/>
              <a:t>, (2006) highlight that mentoring in initial teacher training involves an element of assessment and control over the admission or refusal of entry into the profession. </a:t>
            </a:r>
          </a:p>
        </p:txBody>
      </p:sp>
      <p:pic>
        <p:nvPicPr>
          <p:cNvPr id="4" name="Picture 3" descr="Image result for mentoring students"/>
          <p:cNvPicPr/>
          <p:nvPr/>
        </p:nvPicPr>
        <p:blipFill>
          <a:blip>
            <a:extLst>
              <a:ext uri="{28A0092B-C50C-407E-A947-70E740481C1C}">
                <a14:useLocalDpi xmlns:a14="http://schemas.microsoft.com/office/drawing/2010/main" val="0"/>
              </a:ext>
            </a:extLst>
          </a:blip>
          <a:srcRect/>
          <a:stretch>
            <a:fillRect/>
          </a:stretch>
        </p:blipFill>
        <p:spPr bwMode="auto">
          <a:xfrm>
            <a:off x="4555549" y="4114800"/>
            <a:ext cx="3333750" cy="1371600"/>
          </a:xfrm>
          <a:prstGeom prst="rect">
            <a:avLst/>
          </a:prstGeom>
          <a:noFill/>
          <a:ln>
            <a:noFill/>
          </a:ln>
        </p:spPr>
      </p:pic>
    </p:spTree>
    <p:extLst>
      <p:ext uri="{BB962C8B-B14F-4D97-AF65-F5344CB8AC3E}">
        <p14:creationId xmlns:p14="http://schemas.microsoft.com/office/powerpoint/2010/main" val="1703690944"/>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Action research</a:t>
            </a:r>
          </a:p>
        </p:txBody>
      </p:sp>
      <p:sp>
        <p:nvSpPr>
          <p:cNvPr id="3" name="Content Placeholder 2"/>
          <p:cNvSpPr>
            <a:spLocks noGrp="1"/>
          </p:cNvSpPr>
          <p:nvPr>
            <p:ph idx="1"/>
          </p:nvPr>
        </p:nvSpPr>
        <p:spPr>
          <a:xfrm>
            <a:off x="971600" y="1484784"/>
            <a:ext cx="7715200" cy="4464497"/>
          </a:xfrm>
        </p:spPr>
        <p:txBody>
          <a:bodyPr>
            <a:normAutofit/>
          </a:bodyPr>
          <a:lstStyle/>
          <a:p>
            <a:pPr marL="0" indent="0">
              <a:buNone/>
            </a:pPr>
            <a:r>
              <a:rPr lang="en-GB" dirty="0"/>
              <a:t>Action research was chosen as an approach as the study was practice based and incorporated, and built on, critical reflection of practice in the area of mentoring in schools.</a:t>
            </a:r>
          </a:p>
          <a:p>
            <a:pPr marL="0" indent="0">
              <a:buNone/>
            </a:pPr>
            <a:r>
              <a:rPr lang="en-GB" sz="2200" dirty="0"/>
              <a:t>‘A concern for improvement in educational practice is often what first brings education practitioners into action research (Mcteer, 2013: 26).</a:t>
            </a:r>
          </a:p>
          <a:p>
            <a:endParaRPr lang="en-GB" sz="2200" dirty="0"/>
          </a:p>
        </p:txBody>
      </p:sp>
      <p:pic>
        <p:nvPicPr>
          <p:cNvPr id="4" name="Picture 3" descr="http://chronicle.umbmentoring.org/wp-content/uploads/2013/06/Screen-Shot-2013-06-24-at-8.14.24-AM.png"/>
          <p:cNvPicPr/>
          <p:nvPr/>
        </p:nvPicPr>
        <p:blipFill>
          <a:blip>
            <a:extLst>
              <a:ext uri="{28A0092B-C50C-407E-A947-70E740481C1C}">
                <a14:useLocalDpi xmlns:a14="http://schemas.microsoft.com/office/drawing/2010/main" val="0"/>
              </a:ext>
            </a:extLst>
          </a:blip>
          <a:srcRect/>
          <a:stretch>
            <a:fillRect/>
          </a:stretch>
        </p:blipFill>
        <p:spPr bwMode="auto">
          <a:xfrm>
            <a:off x="5355518" y="4797152"/>
            <a:ext cx="3600400" cy="1138238"/>
          </a:xfrm>
          <a:prstGeom prst="rect">
            <a:avLst/>
          </a:prstGeom>
          <a:noFill/>
          <a:ln>
            <a:noFill/>
          </a:ln>
        </p:spPr>
      </p:pic>
    </p:spTree>
    <p:extLst>
      <p:ext uri="{BB962C8B-B14F-4D97-AF65-F5344CB8AC3E}">
        <p14:creationId xmlns:p14="http://schemas.microsoft.com/office/powerpoint/2010/main" val="376817481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rPr>
              <a:t>Research questions</a:t>
            </a:r>
          </a:p>
        </p:txBody>
      </p:sp>
      <p:sp>
        <p:nvSpPr>
          <p:cNvPr id="3" name="Content Placeholder 2"/>
          <p:cNvSpPr>
            <a:spLocks noGrp="1"/>
          </p:cNvSpPr>
          <p:nvPr>
            <p:ph idx="1"/>
          </p:nvPr>
        </p:nvSpPr>
        <p:spPr/>
        <p:txBody>
          <a:bodyPr/>
          <a:lstStyle/>
          <a:p>
            <a:r>
              <a:rPr lang="en-GB" b="1" dirty="0">
                <a:solidFill>
                  <a:srgbClr val="C00000"/>
                </a:solidFill>
              </a:rPr>
              <a:t>Three key research questions underpinned the study:</a:t>
            </a:r>
          </a:p>
          <a:p>
            <a:pPr lvl="0"/>
            <a:r>
              <a:rPr lang="en-GB" dirty="0">
                <a:solidFill>
                  <a:srgbClr val="002060"/>
                </a:solidFill>
              </a:rPr>
              <a:t>What are the key skills required to be a mentor? </a:t>
            </a:r>
          </a:p>
          <a:p>
            <a:pPr lvl="0"/>
            <a:r>
              <a:rPr lang="en-GB" dirty="0">
                <a:solidFill>
                  <a:srgbClr val="002060"/>
                </a:solidFill>
              </a:rPr>
              <a:t>Do mentors and trainees agree on the requisite skills for a mentor?</a:t>
            </a:r>
          </a:p>
          <a:p>
            <a:pPr lvl="0"/>
            <a:r>
              <a:rPr lang="en-GB" dirty="0">
                <a:solidFill>
                  <a:srgbClr val="002060"/>
                </a:solidFill>
              </a:rPr>
              <a:t>What issues are there for mentor training?</a:t>
            </a:r>
          </a:p>
          <a:p>
            <a:endParaRPr lang="en-GB" dirty="0"/>
          </a:p>
        </p:txBody>
      </p:sp>
    </p:spTree>
    <p:extLst>
      <p:ext uri="{BB962C8B-B14F-4D97-AF65-F5344CB8AC3E}">
        <p14:creationId xmlns:p14="http://schemas.microsoft.com/office/powerpoint/2010/main" val="137756328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Outcomes</a:t>
            </a:r>
          </a:p>
        </p:txBody>
      </p:sp>
      <p:sp>
        <p:nvSpPr>
          <p:cNvPr id="6" name="Content Placeholder 5"/>
          <p:cNvSpPr>
            <a:spLocks noGrp="1"/>
          </p:cNvSpPr>
          <p:nvPr>
            <p:ph idx="1"/>
          </p:nvPr>
        </p:nvSpPr>
        <p:spPr/>
        <p:txBody>
          <a:bodyPr>
            <a:normAutofit fontScale="92500"/>
          </a:bodyPr>
          <a:lstStyle/>
          <a:p>
            <a:pPr marL="0" indent="0">
              <a:buNone/>
            </a:pPr>
            <a:r>
              <a:rPr lang="en-GB" dirty="0">
                <a:solidFill>
                  <a:srgbClr val="C00000"/>
                </a:solidFill>
              </a:rPr>
              <a:t>The trainees felt the most important skills were:</a:t>
            </a:r>
          </a:p>
          <a:p>
            <a:r>
              <a:rPr lang="en-GB" dirty="0"/>
              <a:t>to provide feedback to the trainee</a:t>
            </a:r>
          </a:p>
          <a:p>
            <a:r>
              <a:rPr lang="en-GB" dirty="0"/>
              <a:t>to share skills and knowledge with the trainee</a:t>
            </a:r>
          </a:p>
          <a:p>
            <a:r>
              <a:rPr lang="en-GB" dirty="0"/>
              <a:t>to demonstrate a positive attitude</a:t>
            </a:r>
          </a:p>
          <a:p>
            <a:r>
              <a:rPr lang="en-GB" dirty="0"/>
              <a:t>to be motivating</a:t>
            </a:r>
          </a:p>
          <a:p>
            <a:r>
              <a:rPr lang="en-GB" dirty="0"/>
              <a:t>to be trustworthy</a:t>
            </a:r>
          </a:p>
          <a:p>
            <a:r>
              <a:rPr lang="en-GB" dirty="0"/>
              <a:t>to care about the trainee’s progress</a:t>
            </a:r>
          </a:p>
        </p:txBody>
      </p:sp>
    </p:spTree>
    <p:extLst>
      <p:ext uri="{BB962C8B-B14F-4D97-AF65-F5344CB8AC3E}">
        <p14:creationId xmlns:p14="http://schemas.microsoft.com/office/powerpoint/2010/main" val="1741261648"/>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Outcomes</a:t>
            </a:r>
          </a:p>
        </p:txBody>
      </p:sp>
      <p:sp>
        <p:nvSpPr>
          <p:cNvPr id="3" name="Content Placeholder 2"/>
          <p:cNvSpPr>
            <a:spLocks noGrp="1"/>
          </p:cNvSpPr>
          <p:nvPr>
            <p:ph idx="1"/>
          </p:nvPr>
        </p:nvSpPr>
        <p:spPr/>
        <p:txBody>
          <a:bodyPr>
            <a:normAutofit fontScale="92500" lnSpcReduction="10000"/>
          </a:bodyPr>
          <a:lstStyle/>
          <a:p>
            <a:pPr marL="0" indent="0">
              <a:buNone/>
            </a:pPr>
            <a:r>
              <a:rPr lang="en-GB" dirty="0">
                <a:solidFill>
                  <a:srgbClr val="C00000"/>
                </a:solidFill>
              </a:rPr>
              <a:t>The mentors felt the most important skills were:</a:t>
            </a:r>
          </a:p>
          <a:p>
            <a:r>
              <a:rPr lang="en-GB" dirty="0"/>
              <a:t>to be accessible and make time to meet with the trainee</a:t>
            </a:r>
          </a:p>
          <a:p>
            <a:r>
              <a:rPr lang="en-GB" dirty="0"/>
              <a:t>to demonstrate a positive attitude</a:t>
            </a:r>
          </a:p>
          <a:p>
            <a:r>
              <a:rPr lang="en-GB" dirty="0"/>
              <a:t>to be motivating</a:t>
            </a:r>
          </a:p>
          <a:p>
            <a:r>
              <a:rPr lang="en-GB" dirty="0"/>
              <a:t>to have good listening skills</a:t>
            </a:r>
          </a:p>
          <a:p>
            <a:r>
              <a:rPr lang="en-GB" dirty="0"/>
              <a:t>to be trustworthy</a:t>
            </a:r>
          </a:p>
          <a:p>
            <a:r>
              <a:rPr lang="en-GB" dirty="0"/>
              <a:t>to care about the trainee’s progress</a:t>
            </a:r>
          </a:p>
          <a:p>
            <a:r>
              <a:rPr lang="en-GB" dirty="0"/>
              <a:t>to be able to criticise constructively</a:t>
            </a:r>
          </a:p>
        </p:txBody>
      </p:sp>
      <p:pic>
        <p:nvPicPr>
          <p:cNvPr id="5" name="Picture 4" descr="Image result for mentoring students"/>
          <p:cNvPicPr/>
          <p:nvPr/>
        </p:nvPicPr>
        <p:blipFill>
          <a:blip>
            <a:extLst>
              <a:ext uri="{28A0092B-C50C-407E-A947-70E740481C1C}">
                <a14:useLocalDpi xmlns:a14="http://schemas.microsoft.com/office/drawing/2010/main" val="0"/>
              </a:ext>
            </a:extLst>
          </a:blip>
          <a:srcRect/>
          <a:stretch>
            <a:fillRect/>
          </a:stretch>
        </p:blipFill>
        <p:spPr bwMode="auto">
          <a:xfrm>
            <a:off x="6660232" y="3356992"/>
            <a:ext cx="2250951" cy="1631826"/>
          </a:xfrm>
          <a:prstGeom prst="rect">
            <a:avLst/>
          </a:prstGeom>
          <a:noFill/>
          <a:ln>
            <a:noFill/>
          </a:ln>
        </p:spPr>
      </p:pic>
    </p:spTree>
    <p:extLst>
      <p:ext uri="{BB962C8B-B14F-4D97-AF65-F5344CB8AC3E}">
        <p14:creationId xmlns:p14="http://schemas.microsoft.com/office/powerpoint/2010/main" val="4097761924"/>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Future recommendations</a:t>
            </a:r>
          </a:p>
        </p:txBody>
      </p:sp>
      <p:sp>
        <p:nvSpPr>
          <p:cNvPr id="3" name="Content Placeholder 2"/>
          <p:cNvSpPr>
            <a:spLocks noGrp="1"/>
          </p:cNvSpPr>
          <p:nvPr>
            <p:ph idx="1"/>
          </p:nvPr>
        </p:nvSpPr>
        <p:spPr>
          <a:xfrm>
            <a:off x="971600" y="1412776"/>
            <a:ext cx="8003232" cy="4464497"/>
          </a:xfrm>
        </p:spPr>
        <p:txBody>
          <a:bodyPr>
            <a:normAutofit/>
          </a:bodyPr>
          <a:lstStyle/>
          <a:p>
            <a:pPr marL="0" indent="0">
              <a:buNone/>
            </a:pPr>
            <a:r>
              <a:rPr lang="en-GB" sz="2400" dirty="0">
                <a:solidFill>
                  <a:srgbClr val="C00000"/>
                </a:solidFill>
              </a:rPr>
              <a:t>The data suggests that time is an issue for school based mentors and this was echoed by both the trainees and university tutors.  </a:t>
            </a:r>
          </a:p>
          <a:p>
            <a:r>
              <a:rPr lang="en-GB" sz="2400" dirty="0"/>
              <a:t>What are the attitudes of the senior leaders to mentoring and how is it prioritised as a whole school?</a:t>
            </a:r>
          </a:p>
          <a:p>
            <a:r>
              <a:rPr lang="en-GB" sz="2400" dirty="0"/>
              <a:t>Is there a need for senior staff to develop their understanding of the demands of the role of the school based mentor?</a:t>
            </a:r>
          </a:p>
          <a:p>
            <a:r>
              <a:rPr lang="en-GB" sz="2400" dirty="0"/>
              <a:t>Does the mentoring process need to be embedded in whole school policy with a commitment to training, resources and support?</a:t>
            </a:r>
          </a:p>
          <a:p>
            <a:endParaRPr lang="en-GB" sz="2400" dirty="0"/>
          </a:p>
          <a:p>
            <a:pPr marL="0" indent="0">
              <a:buNone/>
            </a:pPr>
            <a:endParaRPr lang="en-GB" sz="2400" dirty="0"/>
          </a:p>
        </p:txBody>
      </p:sp>
    </p:spTree>
    <p:extLst>
      <p:ext uri="{BB962C8B-B14F-4D97-AF65-F5344CB8AC3E}">
        <p14:creationId xmlns:p14="http://schemas.microsoft.com/office/powerpoint/2010/main" val="3176938693"/>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683568" y="1484784"/>
            <a:ext cx="8003232" cy="446449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sz="4000"/>
              <a:t>Questions</a:t>
            </a:r>
          </a:p>
          <a:p>
            <a:pPr marL="0" indent="0" algn="ctr">
              <a:buFont typeface="Arial" pitchFamily="34" charset="0"/>
              <a:buNone/>
            </a:pPr>
            <a:endParaRPr lang="en-GB" dirty="0"/>
          </a:p>
        </p:txBody>
      </p:sp>
      <p:pic>
        <p:nvPicPr>
          <p:cNvPr id="2050" name="Picture 2" descr="C:\Users\Clare\AppData\Local\Microsoft\Windows\Temporary Internet Files\Content.IE5\FYNU4BGH\handcuff_question_mark_by_rmdraco84-d4z0182[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04993" y="2492896"/>
            <a:ext cx="2484335" cy="29903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3918375"/>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1005</Words>
  <Application>Microsoft Office PowerPoint</Application>
  <PresentationFormat>On-screen Show (4:3)</PresentationFormat>
  <Paragraphs>60</Paragraphs>
  <Slides>8</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An examination of the perceived skills required to develop effective school-based mentoring relationships. </vt:lpstr>
      <vt:lpstr>Key driver</vt:lpstr>
      <vt:lpstr>Action research</vt:lpstr>
      <vt:lpstr>Research questions</vt:lpstr>
      <vt:lpstr>Outcomes</vt:lpstr>
      <vt:lpstr>Outcomes</vt:lpstr>
      <vt:lpstr>Future recommendations</vt:lpstr>
      <vt:lpstr>PowerPoint Presentation</vt:lpstr>
    </vt:vector>
  </TitlesOfParts>
  <Company>Marjon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examination of the perceived skills required to develop effective school-based mentoring relationships.</dc:title>
  <dc:creator>Clare Shaw</dc:creator>
  <cp:lastModifiedBy>Kerry Kellaway</cp:lastModifiedBy>
  <cp:revision>2</cp:revision>
  <dcterms:modified xsi:type="dcterms:W3CDTF">2019-04-05T12:52:06Z</dcterms:modified>
</cp:coreProperties>
</file>